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comments+xml" PartName="/ppt/comments/comment2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</p:sldIdLst>
  <p:sldSz cy="5143500" cx="9144000"/>
  <p:notesSz cx="6858000" cy="9144000"/>
  <p:embeddedFontLst>
    <p:embeddedFont>
      <p:font typeface="Montserrat"/>
      <p:regular r:id="rId24"/>
      <p:bold r:id="rId25"/>
      <p:italic r:id="rId26"/>
      <p:boldItalic r:id="rId27"/>
    </p:embeddedFont>
    <p:embeddedFont>
      <p:font typeface="Lato"/>
      <p:regular r:id="rId28"/>
      <p:bold r:id="rId29"/>
      <p:italic r:id="rId30"/>
      <p:boldItalic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4" name="Mi Lia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65D0BDC9-5151-4154-A69A-AF511FD634E9}">
  <a:tblStyle styleId="{65D0BDC9-5151-4154-A69A-AF511FD634E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font" Target="fonts/Montserrat-regular.fntdata"/><Relationship Id="rId23" Type="http://schemas.openxmlformats.org/officeDocument/2006/relationships/slide" Target="slides/slide1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26" Type="http://schemas.openxmlformats.org/officeDocument/2006/relationships/font" Target="fonts/Montserrat-italic.fntdata"/><Relationship Id="rId25" Type="http://schemas.openxmlformats.org/officeDocument/2006/relationships/font" Target="fonts/Montserrat-bold.fntdata"/><Relationship Id="rId28" Type="http://schemas.openxmlformats.org/officeDocument/2006/relationships/font" Target="fonts/Lato-regular.fntdata"/><Relationship Id="rId27" Type="http://schemas.openxmlformats.org/officeDocument/2006/relationships/font" Target="fonts/Montserrat-boldItalic.fntdata"/><Relationship Id="rId5" Type="http://schemas.openxmlformats.org/officeDocument/2006/relationships/commentAuthors" Target="commentAuthors.xml"/><Relationship Id="rId6" Type="http://schemas.openxmlformats.org/officeDocument/2006/relationships/slideMaster" Target="slideMasters/slideMaster1.xml"/><Relationship Id="rId29" Type="http://schemas.openxmlformats.org/officeDocument/2006/relationships/font" Target="fonts/Lato-bold.fntdata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font" Target="fonts/Lato-boldItalic.fntdata"/><Relationship Id="rId30" Type="http://schemas.openxmlformats.org/officeDocument/2006/relationships/font" Target="fonts/Lato-italic.fntdata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1-12-15T22:13:41.412">
    <p:pos x="4461" y="1583"/>
    <p:text>By Grace Huang - Grace Huang, CC BY-SA 4.0, https://commons.wikimedia.org/w/index.php?curid=87719870</p:text>
  </p:cm>
</p:cmLst>
</file>

<file path=ppt/comments/comment2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2" dt="2021-12-15T23:12:33.850">
    <p:pos x="2756" y="146"/>
    <p:text>https://aplwiki.com/wiki/Main_Page</p:text>
  </p:cm>
  <p:cm authorId="0" idx="3" dt="2021-12-15T23:12:16.349">
    <p:pos x="2756" y="1155"/>
    <p:text>https://www.amazon.es/Mastering-Dyalog-APL-Complete-Introduction/dp/0956463800/</p:text>
  </p:cm>
  <p:cm authorId="0" idx="4" dt="2021-12-15T23:12:06.106">
    <p:pos x="3804" y="146"/>
    <p:text>https://xpqz.github.io/learnapl/intro.html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07401f67f5_0_24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107401f67f5_0_24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07401f67f5_0_24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107401f67f5_0_24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07401f67f5_0_24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107401f67f5_0_24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107401f67f5_0_25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107401f67f5_0_25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107401f67f5_0_25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107401f67f5_0_25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07401f67f5_0_25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107401f67f5_0_25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107401f67f5_0_25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107401f67f5_0_25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07401f67f5_0_5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107401f67f5_0_5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07401f67f5_0_24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107401f67f5_0_24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07401f67f5_0_24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107401f67f5_0_24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07401f67f5_0_24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107401f67f5_0_24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07401f67f5_0_24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107401f67f5_0_24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07401f67f5_0_24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107401f67f5_0_24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08444913e4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108444913e4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108444913e4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108444913e4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" name="Google Shape;107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8" name="Google Shape;108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6" name="Google Shape;126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7" name="Google Shape;127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8" name="Google Shape;128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9" name="Google Shape;69;p7"/>
          <p:cNvSpPr txBox="1"/>
          <p:nvPr/>
        </p:nvSpPr>
        <p:spPr>
          <a:xfrm>
            <a:off x="257175" y="4431025"/>
            <a:ext cx="105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APL ∊ BCN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oogle Shape;71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2" name="Google Shape;72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0" name="Google Shape;90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1" name="Google Shape;91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Google Shape;93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4" name="Google Shape;94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6" name="Google Shape;96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7" name="Google Shape;97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8" name="Google Shape;98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9" name="Google Shape;99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" name="Google Shape;101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2" name="Google Shape;102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4" name="Google Shape;104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5" name="Google Shape;105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1" Type="http://schemas.openxmlformats.org/officeDocument/2006/relationships/hyperlink" Target="https://www.amazon.es/Mastering-Dyalog-APL-Complete-Introduction/dp/0956463800/" TargetMode="External"/><Relationship Id="rId10" Type="http://schemas.openxmlformats.org/officeDocument/2006/relationships/hyperlink" Target="https://chat.stackexchange.com/rooms/52405/the-apl-orchard" TargetMode="External"/><Relationship Id="rId13" Type="http://schemas.openxmlformats.org/officeDocument/2006/relationships/hyperlink" Target="https://tryapl.org" TargetMode="External"/><Relationship Id="rId12" Type="http://schemas.openxmlformats.org/officeDocument/2006/relationships/image" Target="../media/image41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comments" Target="../comments/comment2.xml"/><Relationship Id="rId4" Type="http://schemas.openxmlformats.org/officeDocument/2006/relationships/hyperlink" Target="https://xpqz.github.io/learnapl/intro.html" TargetMode="External"/><Relationship Id="rId9" Type="http://schemas.openxmlformats.org/officeDocument/2006/relationships/hyperlink" Target="https://www.reddit.com/r/apljk/" TargetMode="External"/><Relationship Id="rId15" Type="http://schemas.openxmlformats.org/officeDocument/2006/relationships/hyperlink" Target="http://arraycast.com" TargetMode="External"/><Relationship Id="rId14" Type="http://schemas.openxmlformats.org/officeDocument/2006/relationships/hyperlink" Target="https://awagga.github.io/dyalog/voc/" TargetMode="External"/><Relationship Id="rId5" Type="http://schemas.openxmlformats.org/officeDocument/2006/relationships/image" Target="../media/image35.png"/><Relationship Id="rId6" Type="http://schemas.openxmlformats.org/officeDocument/2006/relationships/hyperlink" Target="https://aplwiki.com/wiki/Main_Page" TargetMode="External"/><Relationship Id="rId7" Type="http://schemas.openxmlformats.org/officeDocument/2006/relationships/image" Target="../media/image38.png"/><Relationship Id="rId8" Type="http://schemas.openxmlformats.org/officeDocument/2006/relationships/hyperlink" Target="https://discord.gg/TPUXFkgr" TargetMode="External"/></Relationships>
</file>

<file path=ppt/slides/_rels/slide11.xml.rels><?xml version="1.0" encoding="UTF-8" standalone="yes"?><Relationships xmlns="http://schemas.openxmlformats.org/package/2006/relationships"><Relationship Id="rId11" Type="http://schemas.openxmlformats.org/officeDocument/2006/relationships/hyperlink" Target="https://aplwiki.com/wiki/Category:User_groups" TargetMode="External"/><Relationship Id="rId10" Type="http://schemas.openxmlformats.org/officeDocument/2006/relationships/hyperlink" Target="https://aplwiki.com/wiki/Conferences" TargetMode="External"/><Relationship Id="rId13" Type="http://schemas.openxmlformats.org/officeDocument/2006/relationships/hyperlink" Target="https://www.youtube.com/watch?v=gOUFXBUMv_A" TargetMode="External"/><Relationship Id="rId12" Type="http://schemas.openxmlformats.org/officeDocument/2006/relationships/hyperlink" Target="https://www.youtube.com/watch?v=x-dqrF8zKP8" TargetMode="External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aplwiki.com/wiki/Co-dfns" TargetMode="External"/><Relationship Id="rId4" Type="http://schemas.openxmlformats.org/officeDocument/2006/relationships/hyperlink" Target="https://dyalog.com/" TargetMode="External"/><Relationship Id="rId9" Type="http://schemas.openxmlformats.org/officeDocument/2006/relationships/hyperlink" Target="https://www.dyalog.com/student-competition.htm" TargetMode="External"/><Relationship Id="rId15" Type="http://schemas.openxmlformats.org/officeDocument/2006/relationships/hyperlink" Target="http://www.softwarepreservation.org/projects/apl/Books/CollegeMathematicswithAPL/view" TargetMode="External"/><Relationship Id="rId14" Type="http://schemas.openxmlformats.org/officeDocument/2006/relationships/hyperlink" Target="http://www.afapl.asso.fr/topo.pdf" TargetMode="External"/><Relationship Id="rId17" Type="http://schemas.openxmlformats.org/officeDocument/2006/relationships/hyperlink" Target="https://aplwiki.com/wiki/Neural_networks" TargetMode="External"/><Relationship Id="rId16" Type="http://schemas.openxmlformats.org/officeDocument/2006/relationships/hyperlink" Target="https://code.jsoftware.com/wiki/Books#Exploring_Math" TargetMode="External"/><Relationship Id="rId5" Type="http://schemas.openxmlformats.org/officeDocument/2006/relationships/hyperlink" Target="https://jsoftware.com/" TargetMode="External"/><Relationship Id="rId6" Type="http://schemas.openxmlformats.org/officeDocument/2006/relationships/hyperlink" Target="https://kx.com/" TargetMode="External"/><Relationship Id="rId7" Type="http://schemas.openxmlformats.org/officeDocument/2006/relationships/hyperlink" Target="https://mlochbaum.github.io/BQN/" TargetMode="External"/><Relationship Id="rId8" Type="http://schemas.openxmlformats.org/officeDocument/2006/relationships/hyperlink" Target="https://en.wikipedia.org/wiki/Category:Array_programming_languages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6.jpg"/><Relationship Id="rId4" Type="http://schemas.openxmlformats.org/officeDocument/2006/relationships/image" Target="../media/image39.jpg"/><Relationship Id="rId5" Type="http://schemas.openxmlformats.org/officeDocument/2006/relationships/image" Target="../media/image40.jpg"/></Relationships>
</file>

<file path=ppt/slides/_rels/slide14.xml.rels><?xml version="1.0" encoding="UTF-8" standalone="yes"?><Relationships xmlns="http://schemas.openxmlformats.org/package/2006/relationships"><Relationship Id="rId11" Type="http://schemas.openxmlformats.org/officeDocument/2006/relationships/hyperlink" Target="https://code.jsoftware.com/wiki/Community/Creative_Commons" TargetMode="External"/><Relationship Id="rId10" Type="http://schemas.openxmlformats.org/officeDocument/2006/relationships/hyperlink" Target="https://dblp.org/pid/54/3627.html" TargetMode="External"/><Relationship Id="rId13" Type="http://schemas.openxmlformats.org/officeDocument/2006/relationships/hyperlink" Target="https://tinyurl.com/chachaty-qm" TargetMode="External"/><Relationship Id="rId12" Type="http://schemas.openxmlformats.org/officeDocument/2006/relationships/hyperlink" Target="https://www.afapl.asso.fr/topo.pdf" TargetMode="External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mlliarm.github.io/apl-in-bcn/" TargetMode="External"/><Relationship Id="rId4" Type="http://schemas.openxmlformats.org/officeDocument/2006/relationships/hyperlink" Target="https://aplwiki.com/wiki/Main_Page" TargetMode="External"/><Relationship Id="rId9" Type="http://schemas.openxmlformats.org/officeDocument/2006/relationships/hyperlink" Target="https://aplwiki.com/wiki/Roger_Hui" TargetMode="External"/><Relationship Id="rId15" Type="http://schemas.openxmlformats.org/officeDocument/2006/relationships/hyperlink" Target="http://www.softwarepreservation.org/projects/apl/Books/Physics%20in%20APL2/view" TargetMode="External"/><Relationship Id="rId14" Type="http://schemas.openxmlformats.org/officeDocument/2006/relationships/hyperlink" Target="https://tinyurl.com/chachaty-diffeq" TargetMode="External"/><Relationship Id="rId5" Type="http://schemas.openxmlformats.org/officeDocument/2006/relationships/hyperlink" Target="https://tryapl.org/" TargetMode="External"/><Relationship Id="rId6" Type="http://schemas.openxmlformats.org/officeDocument/2006/relationships/hyperlink" Target="https://en.wikipedia.org/wiki/APL_(programming_language)" TargetMode="External"/><Relationship Id="rId7" Type="http://schemas.openxmlformats.org/officeDocument/2006/relationships/hyperlink" Target="https://aplwiki.com/wiki/Ken_Iverson" TargetMode="External"/><Relationship Id="rId8" Type="http://schemas.openxmlformats.org/officeDocument/2006/relationships/hyperlink" Target="https://dblp.org/pid/75/296.html" TargetMode="External"/></Relationships>
</file>

<file path=ppt/slides/_rels/slide15.xml.rels><?xml version="1.0" encoding="UTF-8" standalone="yes"?><Relationships xmlns="http://schemas.openxmlformats.org/package/2006/relationships"><Relationship Id="rId20" Type="http://schemas.openxmlformats.org/officeDocument/2006/relationships/hyperlink" Target="https://en.wikipedia.org/wiki/Roger_Hui" TargetMode="External"/><Relationship Id="rId11" Type="http://schemas.openxmlformats.org/officeDocument/2006/relationships/hyperlink" Target="https://en.wikipedia.org/wiki/File:APL_developers.jpg" TargetMode="External"/><Relationship Id="rId10" Type="http://schemas.openxmlformats.org/officeDocument/2006/relationships/hyperlink" Target="https://en.wikipedia.org/wiki/IBM_System/360" TargetMode="External"/><Relationship Id="rId13" Type="http://schemas.openxmlformats.org/officeDocument/2006/relationships/hyperlink" Target="https://aplwiki.com/wiki/J" TargetMode="External"/><Relationship Id="rId12" Type="http://schemas.openxmlformats.org/officeDocument/2006/relationships/hyperlink" Target="https://en.wikipedia.org/wiki/APL_(programming_language)#History" TargetMode="External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://www.softwarepreservation.org/projects/apl/Papers/196912_The%20Use%20of%20APL%20In%20Teaching_320-0996-0.pdf/view" TargetMode="External"/><Relationship Id="rId4" Type="http://schemas.openxmlformats.org/officeDocument/2006/relationships/hyperlink" Target="http://www.softwarepreservation.org/projects/apl/Papers/197207_Introducing%20APL%20To%20Teachers_320-3014.pdf/view" TargetMode="External"/><Relationship Id="rId9" Type="http://schemas.openxmlformats.org/officeDocument/2006/relationships/hyperlink" Target="https://en.wikipedia.org/wiki/Adin_Falkoff" TargetMode="External"/><Relationship Id="rId15" Type="http://schemas.openxmlformats.org/officeDocument/2006/relationships/hyperlink" Target="https://en.wikipedia.org/wiki/J_(programming_language)" TargetMode="External"/><Relationship Id="rId14" Type="http://schemas.openxmlformats.org/officeDocument/2006/relationships/hyperlink" Target="https://www.jsoftware.com/papers/tot.htm" TargetMode="External"/><Relationship Id="rId17" Type="http://schemas.openxmlformats.org/officeDocument/2006/relationships/hyperlink" Target="https://en.wikipedia.org/wiki/Scientific_Time_Sharing_Corporation" TargetMode="External"/><Relationship Id="rId16" Type="http://schemas.openxmlformats.org/officeDocument/2006/relationships/hyperlink" Target="https://en.wikipedia.org/wiki/I._P._Sharp_Associates" TargetMode="External"/><Relationship Id="rId5" Type="http://schemas.openxmlformats.org/officeDocument/2006/relationships/hyperlink" Target="http://www.softwarepreservation.org/projects/apl/Papers/197303_An%20Introduction%20To%20APL%20For%20Scientists%20And%20Engineers.pdf/view" TargetMode="External"/><Relationship Id="rId19" Type="http://schemas.openxmlformats.org/officeDocument/2006/relationships/hyperlink" Target="https://en.wikipedia.org/wiki/Arthur_Whitney_(computer_scientist)" TargetMode="External"/><Relationship Id="rId6" Type="http://schemas.openxmlformats.org/officeDocument/2006/relationships/hyperlink" Target="https://dl.acm.org/doi/pdf/10.1145/3386319" TargetMode="External"/><Relationship Id="rId18" Type="http://schemas.openxmlformats.org/officeDocument/2006/relationships/hyperlink" Target="https://aplwiki.com/wiki/K" TargetMode="External"/><Relationship Id="rId7" Type="http://schemas.openxmlformats.org/officeDocument/2006/relationships/hyperlink" Target="https://www.goodreads.com/book/show/6016310-a-programming-language" TargetMode="External"/><Relationship Id="rId8" Type="http://schemas.openxmlformats.org/officeDocument/2006/relationships/hyperlink" Target="https://en.wikipedia.org/wiki/Kenneth_E._Iverson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www.dyalog.com/meet-team-dyalog.htm" TargetMode="External"/><Relationship Id="rId4" Type="http://schemas.openxmlformats.org/officeDocument/2006/relationships/hyperlink" Target="https://twitter.com/code_report" TargetMode="External"/><Relationship Id="rId5" Type="http://schemas.openxmlformats.org/officeDocument/2006/relationships/hyperlink" Target="https://dyalog.com/" TargetMode="External"/><Relationship Id="rId6" Type="http://schemas.openxmlformats.org/officeDocument/2006/relationships/hyperlink" Target="https://discord.gg/VjdKedQd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9.png"/><Relationship Id="rId4" Type="http://schemas.openxmlformats.org/officeDocument/2006/relationships/image" Target="../media/image13.jpg"/><Relationship Id="rId9" Type="http://schemas.openxmlformats.org/officeDocument/2006/relationships/image" Target="../media/image27.jpg"/><Relationship Id="rId5" Type="http://schemas.openxmlformats.org/officeDocument/2006/relationships/image" Target="../media/image11.jpg"/><Relationship Id="rId6" Type="http://schemas.openxmlformats.org/officeDocument/2006/relationships/image" Target="../media/image9.png"/><Relationship Id="rId7" Type="http://schemas.openxmlformats.org/officeDocument/2006/relationships/image" Target="../media/image8.png"/><Relationship Id="rId8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jpg"/><Relationship Id="rId4" Type="http://schemas.openxmlformats.org/officeDocument/2006/relationships/image" Target="../media/image2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comments" Target="../comments/comment1.xml"/><Relationship Id="rId4" Type="http://schemas.openxmlformats.org/officeDocument/2006/relationships/image" Target="../media/image16.jpg"/><Relationship Id="rId5" Type="http://schemas.openxmlformats.org/officeDocument/2006/relationships/image" Target="../media/image10.jpg"/><Relationship Id="rId6" Type="http://schemas.openxmlformats.org/officeDocument/2006/relationships/image" Target="../media/image18.jpg"/><Relationship Id="rId7" Type="http://schemas.openxmlformats.org/officeDocument/2006/relationships/image" Target="../media/image7.jpg"/></Relationships>
</file>

<file path=ppt/slides/_rels/slide8.xml.rels><?xml version="1.0" encoding="UTF-8" standalone="yes"?><Relationships xmlns="http://schemas.openxmlformats.org/package/2006/relationships"><Relationship Id="rId11" Type="http://schemas.openxmlformats.org/officeDocument/2006/relationships/image" Target="../media/image20.jpg"/><Relationship Id="rId10" Type="http://schemas.openxmlformats.org/officeDocument/2006/relationships/hyperlink" Target="https://www.amazon.com/-/es/C-Reiter-ebook/dp/B07CZ14PSN" TargetMode="External"/><Relationship Id="rId13" Type="http://schemas.openxmlformats.org/officeDocument/2006/relationships/hyperlink" Target="https://www.amazon.com/-/es/Charles-C-Sims/dp/0471098469/" TargetMode="External"/><Relationship Id="rId12" Type="http://schemas.openxmlformats.org/officeDocument/2006/relationships/image" Target="../media/image33.jp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hyperlink" Target="http://www.softwarepreservation.org/projects/apl/Books/APROGRAMMING%20LANGUAGE/view" TargetMode="External"/><Relationship Id="rId4" Type="http://schemas.openxmlformats.org/officeDocument/2006/relationships/image" Target="../media/image5.jpg"/><Relationship Id="rId9" Type="http://schemas.openxmlformats.org/officeDocument/2006/relationships/image" Target="../media/image15.jpg"/><Relationship Id="rId14" Type="http://schemas.openxmlformats.org/officeDocument/2006/relationships/image" Target="../media/image37.png"/><Relationship Id="rId5" Type="http://schemas.openxmlformats.org/officeDocument/2006/relationships/hyperlink" Target="http://www.softwarepreservation.org/projects/apl/Books/CollegeMathematicswithAPL/view" TargetMode="External"/><Relationship Id="rId6" Type="http://schemas.openxmlformats.org/officeDocument/2006/relationships/image" Target="../media/image17.jpg"/><Relationship Id="rId7" Type="http://schemas.openxmlformats.org/officeDocument/2006/relationships/image" Target="../media/image6.jpg"/><Relationship Id="rId8" Type="http://schemas.openxmlformats.org/officeDocument/2006/relationships/image" Target="../media/image14.jpg"/></Relationships>
</file>

<file path=ppt/slides/_rels/slide9.xml.rels><?xml version="1.0" encoding="UTF-8" standalone="yes"?><Relationships xmlns="http://schemas.openxmlformats.org/package/2006/relationships"><Relationship Id="rId11" Type="http://schemas.openxmlformats.org/officeDocument/2006/relationships/image" Target="../media/image22.png"/><Relationship Id="rId10" Type="http://schemas.openxmlformats.org/officeDocument/2006/relationships/image" Target="../media/image24.png"/><Relationship Id="rId13" Type="http://schemas.openxmlformats.org/officeDocument/2006/relationships/image" Target="../media/image34.png"/><Relationship Id="rId12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www.amazon.fr/Langage-P-L-Bernard-Robinet/dp/2710803526" TargetMode="External"/><Relationship Id="rId4" Type="http://schemas.openxmlformats.org/officeDocument/2006/relationships/image" Target="../media/image30.png"/><Relationship Id="rId9" Type="http://schemas.openxmlformats.org/officeDocument/2006/relationships/image" Target="../media/image21.jpg"/><Relationship Id="rId15" Type="http://schemas.openxmlformats.org/officeDocument/2006/relationships/hyperlink" Target="http://www.softwarepreservation.org/projects/apl/Books/Physics%20in%20APL2/view" TargetMode="External"/><Relationship Id="rId14" Type="http://schemas.openxmlformats.org/officeDocument/2006/relationships/image" Target="../media/image25.png"/><Relationship Id="rId17" Type="http://schemas.openxmlformats.org/officeDocument/2006/relationships/hyperlink" Target="https://code.jsoftware.com/wiki/Books" TargetMode="External"/><Relationship Id="rId16" Type="http://schemas.openxmlformats.org/officeDocument/2006/relationships/image" Target="../media/image28.png"/><Relationship Id="rId5" Type="http://schemas.openxmlformats.org/officeDocument/2006/relationships/hyperlink" Target="http://www.softwarepreservation.org/projects/apl/Papers/197303_An%20Introduction%20To%20APL%20For%20Scientists%20And%20Engineers.pdf/view" TargetMode="External"/><Relationship Id="rId6" Type="http://schemas.openxmlformats.org/officeDocument/2006/relationships/image" Target="../media/image23.png"/><Relationship Id="rId18" Type="http://schemas.openxmlformats.org/officeDocument/2006/relationships/image" Target="../media/image29.png"/><Relationship Id="rId7" Type="http://schemas.openxmlformats.org/officeDocument/2006/relationships/hyperlink" Target="http://www.softwarepreservation.org/projects/apl/Papers/197207_Introducing%20APL%20To%20Teachers_320-3014.pdf/view" TargetMode="External"/><Relationship Id="rId8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3"/>
          <p:cNvSpPr txBox="1"/>
          <p:nvPr>
            <p:ph type="ctrTitle"/>
          </p:nvPr>
        </p:nvSpPr>
        <p:spPr>
          <a:xfrm>
            <a:off x="3537150" y="964400"/>
            <a:ext cx="5017500" cy="219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APL: A different Programming Language</a:t>
            </a:r>
            <a:endParaRPr/>
          </a:p>
        </p:txBody>
      </p:sp>
      <p:sp>
        <p:nvSpPr>
          <p:cNvPr id="136" name="Google Shape;136;p13"/>
          <p:cNvSpPr txBox="1"/>
          <p:nvPr>
            <p:ph idx="1" type="subTitle"/>
          </p:nvPr>
        </p:nvSpPr>
        <p:spPr>
          <a:xfrm>
            <a:off x="5083950" y="3546825"/>
            <a:ext cx="3470700" cy="8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18th of December 2021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M. Liarmakopoulos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7" name="Google Shape;137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8" name="Google Shape;138;p13"/>
          <p:cNvSpPr txBox="1"/>
          <p:nvPr/>
        </p:nvSpPr>
        <p:spPr>
          <a:xfrm>
            <a:off x="257175" y="4431025"/>
            <a:ext cx="1363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APL ∊ BCN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39" name="Google Shape;139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638" y="4278700"/>
            <a:ext cx="1552575" cy="70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2"/>
          <p:cNvSpPr txBox="1"/>
          <p:nvPr>
            <p:ph type="title"/>
          </p:nvPr>
        </p:nvSpPr>
        <p:spPr>
          <a:xfrm>
            <a:off x="1297500" y="393750"/>
            <a:ext cx="2237100" cy="73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APL: Present</a:t>
            </a:r>
            <a:endParaRPr/>
          </a:p>
        </p:txBody>
      </p:sp>
      <p:sp>
        <p:nvSpPr>
          <p:cNvPr id="232" name="Google Shape;232;p22"/>
          <p:cNvSpPr txBox="1"/>
          <p:nvPr>
            <p:ph idx="1" type="body"/>
          </p:nvPr>
        </p:nvSpPr>
        <p:spPr>
          <a:xfrm>
            <a:off x="1297500" y="1694175"/>
            <a:ext cx="3078000" cy="269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Dyalog APL v.18.0, v.18.2 (beta)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J, v.902, v.903 (beta)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K, v.9 "Shakti" / 2020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GNU APL v.1.8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BQN 2021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dzaima/APL v.0.1.7 / 2020-05-13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Nial v.7.0 / January 2017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KAP 2021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NARS2000 v.0.5 / 2019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NGN APL v.2018</a:t>
            </a:r>
            <a:endParaRPr/>
          </a:p>
        </p:txBody>
      </p:sp>
      <p:sp>
        <p:nvSpPr>
          <p:cNvPr id="233" name="Google Shape;233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34" name="Google Shape;234;p22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39675" y="232900"/>
            <a:ext cx="2847975" cy="135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22">
            <a:hlinkClick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375500" y="232900"/>
            <a:ext cx="1359631" cy="13525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36" name="Google Shape;236;p22"/>
          <p:cNvGraphicFramePr/>
          <p:nvPr/>
        </p:nvGraphicFramePr>
        <p:xfrm>
          <a:off x="6583025" y="2021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{65D0BDC9-5151-4154-A69A-AF511FD634E9}</a:tableStyleId>
              </a:tblPr>
              <a:tblGrid>
                <a:gridCol w="2304625"/>
              </a:tblGrid>
              <a:tr h="393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u="sng">
                          <a:solidFill>
                            <a:schemeClr val="hlink"/>
                          </a:solidFill>
                          <a:hlinkClick r:id="rId8"/>
                        </a:rPr>
                        <a:t>Discord Community server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237" name="Google Shape;237;p22"/>
          <p:cNvGraphicFramePr/>
          <p:nvPr/>
        </p:nvGraphicFramePr>
        <p:xfrm>
          <a:off x="8039175" y="280058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{65D0BDC9-5151-4154-A69A-AF511FD634E9}</a:tableStyleId>
              </a:tblPr>
              <a:tblGrid>
                <a:gridCol w="791350"/>
              </a:tblGrid>
              <a:tr h="445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u="sng">
                          <a:solidFill>
                            <a:schemeClr val="hlink"/>
                          </a:solidFill>
                          <a:hlinkClick r:id="rId9"/>
                        </a:rPr>
                        <a:t>r/apljk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238" name="Google Shape;238;p22"/>
          <p:cNvGraphicFramePr/>
          <p:nvPr/>
        </p:nvGraphicFramePr>
        <p:xfrm>
          <a:off x="6690550" y="280058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{65D0BDC9-5151-4154-A69A-AF511FD634E9}</a:tableStyleId>
              </a:tblPr>
              <a:tblGrid>
                <a:gridCol w="1029025"/>
              </a:tblGrid>
              <a:tr h="445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u="sng">
                          <a:solidFill>
                            <a:schemeClr val="hlink"/>
                          </a:solidFill>
                          <a:hlinkClick r:id="rId10"/>
                        </a:rPr>
                        <a:t>apl.chat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239" name="Google Shape;239;p22">
            <a:hlinkClick r:id="rId11"/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375500" y="1835146"/>
            <a:ext cx="1995450" cy="25805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40" name="Google Shape;240;p22"/>
          <p:cNvGraphicFramePr/>
          <p:nvPr/>
        </p:nvGraphicFramePr>
        <p:xfrm>
          <a:off x="6690550" y="351018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{65D0BDC9-5151-4154-A69A-AF511FD634E9}</a:tableStyleId>
              </a:tblPr>
              <a:tblGrid>
                <a:gridCol w="1029025"/>
              </a:tblGrid>
              <a:tr h="445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u="sng">
                          <a:solidFill>
                            <a:schemeClr val="hlink"/>
                          </a:solidFill>
                          <a:hlinkClick r:id="rId13"/>
                        </a:rPr>
                        <a:t>tryapl.org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241" name="Google Shape;241;p22"/>
          <p:cNvGraphicFramePr/>
          <p:nvPr/>
        </p:nvGraphicFramePr>
        <p:xfrm>
          <a:off x="7935575" y="36282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{65D0BDC9-5151-4154-A69A-AF511FD634E9}</a:tableStyleId>
              </a:tblPr>
              <a:tblGrid>
                <a:gridCol w="894950"/>
              </a:tblGrid>
              <a:tr h="739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u="sng">
                          <a:solidFill>
                            <a:schemeClr val="hlink"/>
                          </a:solidFill>
                          <a:hlinkClick r:id="rId14"/>
                        </a:rPr>
                        <a:t>Dyalog APL vocab.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242" name="Google Shape;242;p22"/>
          <p:cNvGraphicFramePr/>
          <p:nvPr/>
        </p:nvGraphicFramePr>
        <p:xfrm>
          <a:off x="6690550" y="421978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{65D0BDC9-5151-4154-A69A-AF511FD634E9}</a:tableStyleId>
              </a:tblPr>
              <a:tblGrid>
                <a:gridCol w="1029025"/>
              </a:tblGrid>
              <a:tr h="445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u="sng">
                          <a:solidFill>
                            <a:schemeClr val="hlink"/>
                          </a:solidFill>
                          <a:hlinkClick r:id="rId15"/>
                        </a:rPr>
                        <a:t>arraycast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3"/>
          <p:cNvSpPr txBox="1"/>
          <p:nvPr>
            <p:ph type="title"/>
          </p:nvPr>
        </p:nvSpPr>
        <p:spPr>
          <a:xfrm>
            <a:off x="1297500" y="393750"/>
            <a:ext cx="2005500" cy="64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APL: Future</a:t>
            </a:r>
            <a:endParaRPr/>
          </a:p>
        </p:txBody>
      </p:sp>
      <p:sp>
        <p:nvSpPr>
          <p:cNvPr id="248" name="Google Shape;248;p23"/>
          <p:cNvSpPr txBox="1"/>
          <p:nvPr>
            <p:ph idx="1" type="body"/>
          </p:nvPr>
        </p:nvSpPr>
        <p:spPr>
          <a:xfrm>
            <a:off x="1297500" y="1340725"/>
            <a:ext cx="3110400" cy="304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Co-dfns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Dyalog APL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J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K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BQN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Other array languages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APL competitions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APL conferences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APL user groups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Web development with APL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Py’n’APL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Computational science with APL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Teaching mathematics with APL/J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Machine learning with APL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???</a:t>
            </a:r>
            <a:endParaRPr/>
          </a:p>
        </p:txBody>
      </p:sp>
      <p:sp>
        <p:nvSpPr>
          <p:cNvPr id="249" name="Google Shape;249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250" name="Google Shape;250;p23"/>
          <p:cNvGraphicFramePr/>
          <p:nvPr/>
        </p:nvGraphicFramePr>
        <p:xfrm>
          <a:off x="4407900" y="521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{65D0BDC9-5151-4154-A69A-AF511FD634E9}</a:tableStyleId>
              </a:tblPr>
              <a:tblGrid>
                <a:gridCol w="876650"/>
              </a:tblGrid>
              <a:tr h="515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u="sng">
                          <a:solidFill>
                            <a:schemeClr val="hlink"/>
                          </a:solidFill>
                          <a:hlinkClick r:id="rId3"/>
                        </a:rPr>
                        <a:t>Co-dfns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251" name="Google Shape;251;p23"/>
          <p:cNvGraphicFramePr/>
          <p:nvPr/>
        </p:nvGraphicFramePr>
        <p:xfrm>
          <a:off x="5632875" y="521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{65D0BDC9-5151-4154-A69A-AF511FD634E9}</a:tableStyleId>
              </a:tblPr>
              <a:tblGrid>
                <a:gridCol w="1034725"/>
              </a:tblGrid>
              <a:tr h="515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u="sng">
                          <a:solidFill>
                            <a:schemeClr val="hlink"/>
                          </a:solidFill>
                          <a:hlinkClick r:id="rId4"/>
                        </a:rPr>
                        <a:t>Dyalog APL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252" name="Google Shape;252;p23"/>
          <p:cNvGraphicFramePr/>
          <p:nvPr/>
        </p:nvGraphicFramePr>
        <p:xfrm>
          <a:off x="7046000" y="521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{65D0BDC9-5151-4154-A69A-AF511FD634E9}</a:tableStyleId>
              </a:tblPr>
              <a:tblGrid>
                <a:gridCol w="876650"/>
              </a:tblGrid>
              <a:tr h="515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u="sng">
                          <a:solidFill>
                            <a:schemeClr val="hlink"/>
                          </a:solidFill>
                          <a:hlinkClick r:id="rId5"/>
                        </a:rPr>
                        <a:t>Jsoft.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253" name="Google Shape;253;p23"/>
          <p:cNvGraphicFramePr/>
          <p:nvPr/>
        </p:nvGraphicFramePr>
        <p:xfrm>
          <a:off x="4407900" y="1340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{65D0BDC9-5151-4154-A69A-AF511FD634E9}</a:tableStyleId>
              </a:tblPr>
              <a:tblGrid>
                <a:gridCol w="876650"/>
              </a:tblGrid>
              <a:tr h="515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u="sng">
                          <a:solidFill>
                            <a:schemeClr val="hlink"/>
                          </a:solidFill>
                          <a:hlinkClick r:id="rId6"/>
                        </a:rPr>
                        <a:t>Kx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254" name="Google Shape;254;p23"/>
          <p:cNvGraphicFramePr/>
          <p:nvPr/>
        </p:nvGraphicFramePr>
        <p:xfrm>
          <a:off x="5632875" y="1340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{65D0BDC9-5151-4154-A69A-AF511FD634E9}</a:tableStyleId>
              </a:tblPr>
              <a:tblGrid>
                <a:gridCol w="1034725"/>
              </a:tblGrid>
              <a:tr h="515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u="sng">
                          <a:solidFill>
                            <a:schemeClr val="hlink"/>
                          </a:solidFill>
                          <a:hlinkClick r:id="rId7"/>
                        </a:rPr>
                        <a:t>BQN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255" name="Google Shape;255;p23"/>
          <p:cNvGraphicFramePr/>
          <p:nvPr/>
        </p:nvGraphicFramePr>
        <p:xfrm>
          <a:off x="7046000" y="1340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{65D0BDC9-5151-4154-A69A-AF511FD634E9}</a:tableStyleId>
              </a:tblPr>
              <a:tblGrid>
                <a:gridCol w="876650"/>
              </a:tblGrid>
              <a:tr h="515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u="sng">
                          <a:solidFill>
                            <a:schemeClr val="hlink"/>
                          </a:solidFill>
                          <a:hlinkClick r:id="rId8"/>
                        </a:rPr>
                        <a:t>Array langs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256" name="Google Shape;256;p23"/>
          <p:cNvGraphicFramePr/>
          <p:nvPr/>
        </p:nvGraphicFramePr>
        <p:xfrm>
          <a:off x="4407900" y="22404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{65D0BDC9-5151-4154-A69A-AF511FD634E9}</a:tableStyleId>
              </a:tblPr>
              <a:tblGrid>
                <a:gridCol w="876650"/>
              </a:tblGrid>
              <a:tr h="515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u="sng">
                          <a:solidFill>
                            <a:schemeClr val="hlink"/>
                          </a:solidFill>
                          <a:hlinkClick r:id="rId9"/>
                        </a:rPr>
                        <a:t>APL compet.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257" name="Google Shape;257;p23"/>
          <p:cNvGraphicFramePr/>
          <p:nvPr/>
        </p:nvGraphicFramePr>
        <p:xfrm>
          <a:off x="5647913" y="22750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{65D0BDC9-5151-4154-A69A-AF511FD634E9}</a:tableStyleId>
              </a:tblPr>
              <a:tblGrid>
                <a:gridCol w="1034725"/>
              </a:tblGrid>
              <a:tr h="515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u="sng">
                          <a:solidFill>
                            <a:schemeClr val="hlink"/>
                          </a:solidFill>
                          <a:hlinkClick r:id="rId10"/>
                        </a:rPr>
                        <a:t>Conf.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258" name="Google Shape;258;p23"/>
          <p:cNvGraphicFramePr/>
          <p:nvPr/>
        </p:nvGraphicFramePr>
        <p:xfrm>
          <a:off x="7046000" y="22404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{65D0BDC9-5151-4154-A69A-AF511FD634E9}</a:tableStyleId>
              </a:tblPr>
              <a:tblGrid>
                <a:gridCol w="876650"/>
              </a:tblGrid>
              <a:tr h="515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u="sng">
                          <a:solidFill>
                            <a:schemeClr val="hlink"/>
                          </a:solidFill>
                          <a:hlinkClick r:id="rId11"/>
                        </a:rPr>
                        <a:t>User groups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259" name="Google Shape;259;p23"/>
          <p:cNvGraphicFramePr/>
          <p:nvPr/>
        </p:nvGraphicFramePr>
        <p:xfrm>
          <a:off x="4407900" y="32094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{65D0BDC9-5151-4154-A69A-AF511FD634E9}</a:tableStyleId>
              </a:tblPr>
              <a:tblGrid>
                <a:gridCol w="876650"/>
              </a:tblGrid>
              <a:tr h="515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u="sng">
                          <a:solidFill>
                            <a:schemeClr val="hlink"/>
                          </a:solidFill>
                          <a:hlinkClick r:id="rId12"/>
                        </a:rPr>
                        <a:t>Web apps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260" name="Google Shape;260;p23"/>
          <p:cNvGraphicFramePr/>
          <p:nvPr/>
        </p:nvGraphicFramePr>
        <p:xfrm>
          <a:off x="5647913" y="3306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{65D0BDC9-5151-4154-A69A-AF511FD634E9}</a:tableStyleId>
              </a:tblPr>
              <a:tblGrid>
                <a:gridCol w="1034725"/>
              </a:tblGrid>
              <a:tr h="414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u="sng">
                          <a:solidFill>
                            <a:schemeClr val="hlink"/>
                          </a:solidFill>
                          <a:hlinkClick r:id="rId13"/>
                        </a:rPr>
                        <a:t>Py'n'APL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261" name="Google Shape;261;p23"/>
          <p:cNvGraphicFramePr/>
          <p:nvPr/>
        </p:nvGraphicFramePr>
        <p:xfrm>
          <a:off x="7046000" y="32094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{65D0BDC9-5151-4154-A69A-AF511FD634E9}</a:tableStyleId>
              </a:tblPr>
              <a:tblGrid>
                <a:gridCol w="876650"/>
              </a:tblGrid>
              <a:tr h="515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u="sng">
                          <a:solidFill>
                            <a:schemeClr val="hlink"/>
                          </a:solidFill>
                          <a:hlinkClick r:id="rId14"/>
                        </a:rPr>
                        <a:t>Cha07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262" name="Google Shape;262;p23"/>
          <p:cNvGraphicFramePr/>
          <p:nvPr/>
        </p:nvGraphicFramePr>
        <p:xfrm>
          <a:off x="4407900" y="4052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{65D0BDC9-5151-4154-A69A-AF511FD634E9}</a:tableStyleId>
              </a:tblPr>
              <a:tblGrid>
                <a:gridCol w="876650"/>
              </a:tblGrid>
              <a:tr h="515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u="sng">
                          <a:solidFill>
                            <a:schemeClr val="hlink"/>
                          </a:solidFill>
                          <a:hlinkClick r:id="rId15"/>
                        </a:rPr>
                        <a:t>APL</a:t>
                      </a:r>
                      <a:r>
                        <a:rPr lang="en">
                          <a:solidFill>
                            <a:schemeClr val="lt1"/>
                          </a:solidFill>
                        </a:rPr>
                        <a:t>, </a:t>
                      </a:r>
                      <a:r>
                        <a:rPr lang="en" u="sng">
                          <a:solidFill>
                            <a:schemeClr val="hlink"/>
                          </a:solidFill>
                          <a:hlinkClick r:id="rId16"/>
                        </a:rPr>
                        <a:t>J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263" name="Google Shape;263;p23"/>
          <p:cNvGraphicFramePr/>
          <p:nvPr/>
        </p:nvGraphicFramePr>
        <p:xfrm>
          <a:off x="5632875" y="4052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{65D0BDC9-5151-4154-A69A-AF511FD634E9}</a:tableStyleId>
              </a:tblPr>
              <a:tblGrid>
                <a:gridCol w="1034725"/>
              </a:tblGrid>
              <a:tr h="515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u="sng">
                          <a:solidFill>
                            <a:schemeClr val="hlink"/>
                          </a:solidFill>
                          <a:hlinkClick r:id="rId17"/>
                        </a:rPr>
                        <a:t>ANNs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264" name="Google Shape;264;p23"/>
          <p:cNvGraphicFramePr/>
          <p:nvPr/>
        </p:nvGraphicFramePr>
        <p:xfrm>
          <a:off x="7046000" y="4052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{65D0BDC9-5151-4154-A69A-AF511FD634E9}</a:tableStyleId>
              </a:tblPr>
              <a:tblGrid>
                <a:gridCol w="876650"/>
              </a:tblGrid>
              <a:tr h="515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???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4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Live Coding</a:t>
            </a:r>
            <a:endParaRPr/>
          </a:p>
        </p:txBody>
      </p:sp>
      <p:sp>
        <p:nvSpPr>
          <p:cNvPr id="270" name="Google Shape;270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71" name="Google Shape;27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6125" y="946250"/>
            <a:ext cx="6544874" cy="348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5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 ???</a:t>
            </a:r>
            <a:endParaRPr/>
          </a:p>
        </p:txBody>
      </p:sp>
      <p:sp>
        <p:nvSpPr>
          <p:cNvPr id="277" name="Google Shape;277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78" name="Google Shape;27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7500" y="1112925"/>
            <a:ext cx="4381700" cy="328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31600" y="152400"/>
            <a:ext cx="3160000" cy="21752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58552" y="2576274"/>
            <a:ext cx="2822248" cy="208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26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References(1/2</a:t>
            </a:r>
            <a:r>
              <a:rPr lang="en"/>
              <a:t>)</a:t>
            </a:r>
            <a:endParaRPr/>
          </a:p>
        </p:txBody>
      </p:sp>
      <p:sp>
        <p:nvSpPr>
          <p:cNvPr id="286" name="Google Shape;286;p26"/>
          <p:cNvSpPr txBox="1"/>
          <p:nvPr>
            <p:ph idx="1" type="body"/>
          </p:nvPr>
        </p:nvSpPr>
        <p:spPr>
          <a:xfrm>
            <a:off x="1297500" y="999450"/>
            <a:ext cx="7575600" cy="338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https://mlliarm.github.io/apl-in-bcn/</a:t>
            </a:r>
            <a:r>
              <a:rPr lang="en"/>
              <a:t> (user group’s page, lots of useful material)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Portal: </a:t>
            </a:r>
            <a:r>
              <a:rPr lang="en" u="sng">
                <a:solidFill>
                  <a:schemeClr val="hlink"/>
                </a:solidFill>
                <a:hlinkClick r:id="rId4"/>
              </a:rPr>
              <a:t>apl.wiki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Try APL on your browser: </a:t>
            </a:r>
            <a:r>
              <a:rPr lang="en" u="sng">
                <a:solidFill>
                  <a:schemeClr val="hlink"/>
                </a:solidFill>
                <a:hlinkClick r:id="rId5"/>
              </a:rPr>
              <a:t>tryapl.org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 u="sng">
                <a:solidFill>
                  <a:schemeClr val="hlink"/>
                </a:solidFill>
                <a:hlinkClick r:id="rId6"/>
              </a:rPr>
              <a:t>https://en.wikipedia.org/wiki/APL_(programming_language)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 u="sng">
                <a:solidFill>
                  <a:schemeClr val="hlink"/>
                </a:solidFill>
                <a:hlinkClick r:id="rId7"/>
              </a:rPr>
              <a:t>https://aplwiki.com/wiki/Ken_Iverson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 u="sng">
                <a:solidFill>
                  <a:schemeClr val="hlink"/>
                </a:solidFill>
                <a:hlinkClick r:id="rId8"/>
              </a:rPr>
              <a:t>https://dblp.org/pid/75/296.html</a:t>
            </a:r>
            <a:r>
              <a:rPr lang="en"/>
              <a:t> (Ken’s pub</a:t>
            </a:r>
            <a:r>
              <a:rPr lang="en"/>
              <a:t>lications</a:t>
            </a:r>
            <a:r>
              <a:rPr lang="en"/>
              <a:t>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 u="sng">
                <a:solidFill>
                  <a:schemeClr val="hlink"/>
                </a:solidFill>
                <a:hlinkClick r:id="rId9"/>
              </a:rPr>
              <a:t>https://aplwiki.com/wiki/Roger_Hui</a:t>
            </a:r>
            <a:r>
              <a:rPr lang="en"/>
              <a:t>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 u="sng">
                <a:solidFill>
                  <a:schemeClr val="hlink"/>
                </a:solidFill>
                <a:hlinkClick r:id="rId10"/>
              </a:rPr>
              <a:t>https://dblp.org/pid/54/3627.html</a:t>
            </a:r>
            <a:r>
              <a:rPr lang="en"/>
              <a:t> (Roger’s publications)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 u="sng">
                <a:solidFill>
                  <a:schemeClr val="hlink"/>
                </a:solidFill>
                <a:hlinkClick r:id="rId11"/>
              </a:rPr>
              <a:t>https://code.jsoftware.com/wiki/Community/Creative_Commons</a:t>
            </a:r>
            <a:r>
              <a:rPr lang="en"/>
              <a:t> (Various APL </a:t>
            </a:r>
            <a:r>
              <a:rPr lang="en"/>
              <a:t>papers)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 u="sng">
                <a:solidFill>
                  <a:schemeClr val="hlink"/>
                </a:solidFill>
                <a:hlinkClick r:id="rId12"/>
              </a:rPr>
              <a:t>https://www.afapl.asso.fr/topo.pdf</a:t>
            </a:r>
            <a:r>
              <a:rPr lang="en"/>
              <a:t> ("Le langage APL au service de la physique", C. Chachaty 2007)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 u="sng">
                <a:solidFill>
                  <a:schemeClr val="hlink"/>
                </a:solidFill>
                <a:hlinkClick r:id="rId13"/>
              </a:rPr>
              <a:t>https://tinyurl.com/chachaty-qm</a:t>
            </a:r>
            <a:r>
              <a:rPr lang="en"/>
              <a:t> ("Une application d'apl en mecanique quantique : les niveaux d'energie d'un systeme de spins electroniques et nucleaires", C. Chachaty 1996)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 u="sng">
                <a:solidFill>
                  <a:schemeClr val="hlink"/>
                </a:solidFill>
                <a:hlinkClick r:id="rId14"/>
              </a:rPr>
              <a:t>https://tinyurl.com/chachaty-diffeq</a:t>
            </a:r>
            <a:r>
              <a:rPr lang="en"/>
              <a:t> ("Quelques fonctions apl simples pour la resolution numerique des equations et systemes differentiels", C. Chachaty)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 u="sng">
                <a:solidFill>
                  <a:schemeClr val="hlink"/>
                </a:solidFill>
                <a:hlinkClick r:id="rId15"/>
              </a:rPr>
              <a:t>http://www.softwarepreservation.org/projects/apl/Books/Physics%20in%20APL2/view</a:t>
            </a:r>
            <a:r>
              <a:rPr lang="en"/>
              <a:t> (Greg. Chaitin, Mathematical Physics with APL2)</a:t>
            </a:r>
            <a:endParaRPr/>
          </a:p>
        </p:txBody>
      </p:sp>
      <p:sp>
        <p:nvSpPr>
          <p:cNvPr id="287" name="Google Shape;287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2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References(2/2) </a:t>
            </a:r>
            <a:endParaRPr/>
          </a:p>
        </p:txBody>
      </p:sp>
      <p:sp>
        <p:nvSpPr>
          <p:cNvPr id="293" name="Google Shape;293;p27"/>
          <p:cNvSpPr txBox="1"/>
          <p:nvPr>
            <p:ph idx="1" type="body"/>
          </p:nvPr>
        </p:nvSpPr>
        <p:spPr>
          <a:xfrm>
            <a:off x="1297500" y="950700"/>
            <a:ext cx="7453800" cy="357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 startAt="14"/>
            </a:pPr>
            <a:r>
              <a:rPr lang="en"/>
              <a:t>K. E. Iverson, </a:t>
            </a:r>
            <a:r>
              <a:rPr lang="en" u="sng">
                <a:solidFill>
                  <a:schemeClr val="hlink"/>
                </a:solidFill>
                <a:hlinkClick r:id="rId3"/>
              </a:rPr>
              <a:t>The use of APL in teaching</a:t>
            </a:r>
            <a:r>
              <a:rPr lang="en"/>
              <a:t>, 1968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 startAt="14"/>
            </a:pPr>
            <a:r>
              <a:rPr lang="en"/>
              <a:t>K. E. Iverson, </a:t>
            </a:r>
            <a:r>
              <a:rPr lang="en" u="sng">
                <a:solidFill>
                  <a:schemeClr val="hlink"/>
                </a:solidFill>
                <a:hlinkClick r:id="rId4"/>
              </a:rPr>
              <a:t>Introducing APL to teachers</a:t>
            </a:r>
            <a:r>
              <a:rPr lang="en"/>
              <a:t>, 1972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 startAt="14"/>
            </a:pPr>
            <a:r>
              <a:rPr lang="en"/>
              <a:t>K. E. Iverson, </a:t>
            </a:r>
            <a:r>
              <a:rPr lang="en" u="sng">
                <a:solidFill>
                  <a:schemeClr val="hlink"/>
                </a:solidFill>
                <a:hlinkClick r:id="rId5"/>
              </a:rPr>
              <a:t>An introduction to APL for scientists and engineers</a:t>
            </a:r>
            <a:r>
              <a:rPr lang="en"/>
              <a:t>, 1973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 startAt="14"/>
            </a:pPr>
            <a:r>
              <a:rPr lang="en"/>
              <a:t>R. K.W. Hui, M. J. Kromberg, </a:t>
            </a:r>
            <a:r>
              <a:rPr lang="en" u="sng">
                <a:solidFill>
                  <a:schemeClr val="hlink"/>
                </a:solidFill>
                <a:hlinkClick r:id="rId6"/>
              </a:rPr>
              <a:t>APL Since 1978</a:t>
            </a:r>
            <a:r>
              <a:rPr lang="en"/>
              <a:t>, 202</a:t>
            </a:r>
            <a:r>
              <a:rPr lang="en"/>
              <a:t>0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 startAt="14"/>
            </a:pPr>
            <a:r>
              <a:rPr lang="en" u="sng">
                <a:solidFill>
                  <a:schemeClr val="hlink"/>
                </a:solidFill>
                <a:hlinkClick r:id="rId7"/>
              </a:rPr>
              <a:t>https://www.goodreads.com/book/show/6016310-a-programming-language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 startAt="14"/>
            </a:pPr>
            <a:r>
              <a:rPr lang="en" u="sng">
                <a:solidFill>
                  <a:schemeClr val="hlink"/>
                </a:solidFill>
                <a:hlinkClick r:id="rId8"/>
              </a:rPr>
              <a:t>https://en.wikipedia.org/wiki/Kenneth_E._Iverson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 startAt="14"/>
            </a:pPr>
            <a:r>
              <a:rPr lang="en" u="sng">
                <a:solidFill>
                  <a:schemeClr val="hlink"/>
                </a:solidFill>
                <a:hlinkClick r:id="rId9"/>
              </a:rPr>
              <a:t>https://en.wikipedia.org/wiki/Adin_Falkoff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 startAt="14"/>
            </a:pPr>
            <a:r>
              <a:rPr lang="en" u="sng">
                <a:solidFill>
                  <a:schemeClr val="hlink"/>
                </a:solidFill>
                <a:hlinkClick r:id="rId10"/>
              </a:rPr>
              <a:t>https://en.wikipedia.org/wiki/IBM_System/360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 startAt="14"/>
            </a:pPr>
            <a:r>
              <a:rPr lang="en" u="sng">
                <a:solidFill>
                  <a:schemeClr val="hlink"/>
                </a:solidFill>
                <a:hlinkClick r:id="rId11"/>
              </a:rPr>
              <a:t>https://en.wikipedia.org/wiki/File:APL_developers.jpg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 startAt="14"/>
            </a:pPr>
            <a:r>
              <a:rPr lang="en" u="sng">
                <a:solidFill>
                  <a:schemeClr val="hlink"/>
                </a:solidFill>
                <a:hlinkClick r:id="rId12"/>
              </a:rPr>
              <a:t>https://en.wikipedia.org/wiki/APL_(programming_language)#History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 startAt="14"/>
            </a:pPr>
            <a:r>
              <a:rPr lang="en" u="sng">
                <a:solidFill>
                  <a:schemeClr val="hlink"/>
                </a:solidFill>
                <a:hlinkClick r:id="rId13"/>
              </a:rPr>
              <a:t>https://aplwiki.com/wiki/J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 startAt="14"/>
            </a:pPr>
            <a:r>
              <a:rPr lang="en" u="sng">
                <a:solidFill>
                  <a:schemeClr val="hlink"/>
                </a:solidFill>
                <a:hlinkClick r:id="rId14"/>
              </a:rPr>
              <a:t>https://www.jsoftware.com/papers/tot.htm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 startAt="14"/>
            </a:pPr>
            <a:r>
              <a:rPr lang="en" u="sng">
                <a:solidFill>
                  <a:schemeClr val="hlink"/>
                </a:solidFill>
                <a:hlinkClick r:id="rId15"/>
              </a:rPr>
              <a:t>https://en.wikipedia.org/wiki/J_(programming_language)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 startAt="14"/>
            </a:pPr>
            <a:r>
              <a:rPr lang="en" u="sng">
                <a:solidFill>
                  <a:schemeClr val="hlink"/>
                </a:solidFill>
                <a:hlinkClick r:id="rId16"/>
              </a:rPr>
              <a:t>https://en.wikipedia.org/wiki/I._P._Sharp_Associates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 startAt="14"/>
            </a:pPr>
            <a:r>
              <a:rPr lang="en" u="sng">
                <a:solidFill>
                  <a:schemeClr val="hlink"/>
                </a:solidFill>
                <a:hlinkClick r:id="rId17"/>
              </a:rPr>
              <a:t>https://en.wikipedia.org/wiki/Scientific_Time_Sharing_Corporation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 startAt="14"/>
            </a:pPr>
            <a:r>
              <a:rPr lang="en" u="sng">
                <a:solidFill>
                  <a:schemeClr val="hlink"/>
                </a:solidFill>
                <a:hlinkClick r:id="rId18"/>
              </a:rPr>
              <a:t>https://aplwiki.com/wiki/K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 startAt="14"/>
            </a:pPr>
            <a:r>
              <a:rPr lang="en" u="sng">
                <a:solidFill>
                  <a:schemeClr val="hlink"/>
                </a:solidFill>
                <a:hlinkClick r:id="rId19"/>
              </a:rPr>
              <a:t>https://en.wikipedia.org/wiki/Arthur_Whitney_(computer_scientist)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 startAt="14"/>
            </a:pPr>
            <a:r>
              <a:rPr lang="en" u="sng">
                <a:solidFill>
                  <a:schemeClr val="hlink"/>
                </a:solidFill>
                <a:hlinkClick r:id="rId20"/>
              </a:rPr>
              <a:t>https://en.wikipedia.org/wiki/Roger_Hui</a:t>
            </a:r>
            <a:endParaRPr/>
          </a:p>
        </p:txBody>
      </p:sp>
      <p:sp>
        <p:nvSpPr>
          <p:cNvPr id="294" name="Google Shape;294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28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</a:t>
            </a:r>
            <a:endParaRPr/>
          </a:p>
        </p:txBody>
      </p:sp>
      <p:sp>
        <p:nvSpPr>
          <p:cNvPr id="300" name="Google Shape;300;p28"/>
          <p:cNvSpPr txBox="1"/>
          <p:nvPr>
            <p:ph idx="1" type="body"/>
          </p:nvPr>
        </p:nvSpPr>
        <p:spPr>
          <a:xfrm>
            <a:off x="1297500" y="1363800"/>
            <a:ext cx="67608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Adám Brudzewsky (</a:t>
            </a:r>
            <a:r>
              <a:rPr lang="en" sz="1600" u="sng">
                <a:solidFill>
                  <a:schemeClr val="hlink"/>
                </a:solidFill>
                <a:hlinkClick r:id="rId3"/>
              </a:rPr>
              <a:t>Dyalog Ltd.</a:t>
            </a:r>
            <a:r>
              <a:rPr lang="en" sz="1600"/>
              <a:t>)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Conor Hoekstra (</a:t>
            </a:r>
            <a:r>
              <a:rPr lang="en" sz="1600" u="sng">
                <a:solidFill>
                  <a:schemeClr val="hlink"/>
                </a:solidFill>
                <a:hlinkClick r:id="rId4"/>
              </a:rPr>
              <a:t>@code_report</a:t>
            </a:r>
            <a:r>
              <a:rPr lang="en" sz="1600"/>
              <a:t>)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 u="sng">
                <a:solidFill>
                  <a:schemeClr val="hlink"/>
                </a:solidFill>
                <a:hlinkClick r:id="rId5"/>
              </a:rPr>
              <a:t>Dyalog Ltd.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All the very friendly and welcoming </a:t>
            </a:r>
            <a:r>
              <a:rPr lang="en" sz="1600" u="sng">
                <a:solidFill>
                  <a:schemeClr val="hlink"/>
                </a:solidFill>
                <a:hlinkClick r:id="rId6"/>
              </a:rPr>
              <a:t>APLjk community</a:t>
            </a:r>
            <a:r>
              <a:rPr lang="en" sz="1600"/>
              <a:t>.</a:t>
            </a:r>
            <a:endParaRPr sz="1600"/>
          </a:p>
        </p:txBody>
      </p:sp>
      <p:sp>
        <p:nvSpPr>
          <p:cNvPr id="301" name="Google Shape;301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4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Who</a:t>
            </a:r>
            <a:endParaRPr/>
          </a:p>
        </p:txBody>
      </p:sp>
      <p:sp>
        <p:nvSpPr>
          <p:cNvPr id="145" name="Google Shape;145;p14"/>
          <p:cNvSpPr txBox="1"/>
          <p:nvPr>
            <p:ph idx="1" type="body"/>
          </p:nvPr>
        </p:nvSpPr>
        <p:spPr>
          <a:xfrm>
            <a:off x="1297500" y="1586775"/>
            <a:ext cx="3798900" cy="224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Michail, Μιχάλης, Mike, Μάηκ</a:t>
            </a:r>
            <a:endParaRPr sz="1400"/>
          </a:p>
          <a:p>
            <a:pPr indent="-3175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Greek living in Barcelona</a:t>
            </a:r>
            <a:endParaRPr sz="1400"/>
          </a:p>
          <a:p>
            <a:pPr indent="-3175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Physics &amp; Mathematics background</a:t>
            </a:r>
            <a:endParaRPr sz="1400"/>
          </a:p>
          <a:p>
            <a:pPr indent="-3175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Data Engineer @ Webhelp ES</a:t>
            </a:r>
            <a:endParaRPr sz="1400"/>
          </a:p>
          <a:p>
            <a:pPr indent="-3175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Cat father</a:t>
            </a:r>
            <a:endParaRPr sz="1400"/>
          </a:p>
          <a:p>
            <a:pPr indent="-3175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Avid reader</a:t>
            </a:r>
            <a:endParaRPr sz="1400"/>
          </a:p>
          <a:p>
            <a:pPr indent="0" lvl="0" marL="457200" rtl="0" algn="l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46" name="Google Shape;146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7" name="Google Shape;14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2925" y="3318300"/>
            <a:ext cx="1357300" cy="135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84500" y="190950"/>
            <a:ext cx="1434375" cy="1434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59263" y="190938"/>
            <a:ext cx="1434375" cy="143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84500" y="1854563"/>
            <a:ext cx="1434375" cy="143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429900" y="1825200"/>
            <a:ext cx="1493100" cy="149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363650" y="3318288"/>
            <a:ext cx="1357300" cy="135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1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136200" y="3411400"/>
            <a:ext cx="2193900" cy="1645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5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talk</a:t>
            </a:r>
            <a:endParaRPr/>
          </a:p>
        </p:txBody>
      </p:sp>
      <p:sp>
        <p:nvSpPr>
          <p:cNvPr id="159" name="Google Shape;159;p15"/>
          <p:cNvSpPr txBox="1"/>
          <p:nvPr>
            <p:ph idx="1" type="body"/>
          </p:nvPr>
        </p:nvSpPr>
        <p:spPr>
          <a:xfrm>
            <a:off x="1297500" y="1139250"/>
            <a:ext cx="3798900" cy="346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APL ∊ BCN</a:t>
            </a:r>
            <a:endParaRPr sz="1600"/>
          </a:p>
          <a:p>
            <a:pPr indent="-3302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lphaLcPeriod"/>
            </a:pPr>
            <a:r>
              <a:rPr lang="en" sz="1600"/>
              <a:t>Goals</a:t>
            </a:r>
            <a:endParaRPr sz="1600"/>
          </a:p>
          <a:p>
            <a:pPr indent="-3302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lphaLcPeriod"/>
            </a:pPr>
            <a:r>
              <a:rPr lang="en" sz="1600"/>
              <a:t>Meetups</a:t>
            </a:r>
            <a:endParaRPr sz="1600"/>
          </a:p>
          <a:p>
            <a:pPr indent="-3302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lphaLcPeriod"/>
            </a:pPr>
            <a:r>
              <a:rPr lang="en" sz="1600"/>
              <a:t>Online/IRL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APL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AutoNum type="alphaLcPeriod"/>
            </a:pPr>
            <a:r>
              <a:rPr lang="en" sz="1600"/>
              <a:t>Past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AutoNum type="alphaLcPeriod"/>
            </a:pPr>
            <a:r>
              <a:rPr lang="en" sz="1600"/>
              <a:t>Present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AutoNum type="alphaLcPeriod"/>
            </a:pPr>
            <a:r>
              <a:rPr lang="en" sz="1600"/>
              <a:t>Future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Live coding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Questions ???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References 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Thanks</a:t>
            </a:r>
            <a:endParaRPr sz="1600"/>
          </a:p>
        </p:txBody>
      </p:sp>
      <p:sp>
        <p:nvSpPr>
          <p:cNvPr id="160" name="Google Shape;160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1" name="Google Shape;16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56825" y="713075"/>
            <a:ext cx="4641790" cy="3468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6"/>
          <p:cNvSpPr txBox="1"/>
          <p:nvPr>
            <p:ph type="title"/>
          </p:nvPr>
        </p:nvSpPr>
        <p:spPr>
          <a:xfrm>
            <a:off x="1297500" y="393750"/>
            <a:ext cx="3798900" cy="66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APL ∊ BCN: Goals</a:t>
            </a:r>
            <a:endParaRPr/>
          </a:p>
        </p:txBody>
      </p:sp>
      <p:sp>
        <p:nvSpPr>
          <p:cNvPr id="167" name="Google Shape;167;p16"/>
          <p:cNvSpPr txBox="1"/>
          <p:nvPr>
            <p:ph idx="1" type="body"/>
          </p:nvPr>
        </p:nvSpPr>
        <p:spPr>
          <a:xfrm>
            <a:off x="1253400" y="1560125"/>
            <a:ext cx="6637200" cy="265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en" sz="1700"/>
              <a:t>S</a:t>
            </a:r>
            <a:r>
              <a:rPr lang="en" sz="1700"/>
              <a:t>preading knowledge of APL and the array family of programming languages.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en" sz="1700"/>
              <a:t>Spreading knowledge about Ken Iverson and other people involved in the development of APL.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en" sz="1700"/>
              <a:t>Sharing knowledge related to the intersection of mathematics and programming.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en" sz="1700"/>
              <a:t>Fostering a friendly community of people interested in array programming.</a:t>
            </a:r>
            <a:endParaRPr sz="1700"/>
          </a:p>
        </p:txBody>
      </p:sp>
      <p:sp>
        <p:nvSpPr>
          <p:cNvPr id="168" name="Google Shape;168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APL ∊ BCN: Meetups</a:t>
            </a:r>
            <a:endParaRPr/>
          </a:p>
        </p:txBody>
      </p:sp>
      <p:sp>
        <p:nvSpPr>
          <p:cNvPr id="174" name="Google Shape;174;p17"/>
          <p:cNvSpPr txBox="1"/>
          <p:nvPr>
            <p:ph idx="1" type="body"/>
          </p:nvPr>
        </p:nvSpPr>
        <p:spPr>
          <a:xfrm>
            <a:off x="1297500" y="1639250"/>
            <a:ext cx="54183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General meetups (online &amp; IRL)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Historical APL paper reading group (online)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General (paper, book) reading group (online)</a:t>
            </a:r>
            <a:endParaRPr sz="1800"/>
          </a:p>
        </p:txBody>
      </p:sp>
      <p:sp>
        <p:nvSpPr>
          <p:cNvPr id="175" name="Google Shape;175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8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APL ∊ BCN: Online/IRL</a:t>
            </a:r>
            <a:r>
              <a:rPr lang="en"/>
              <a:t> </a:t>
            </a:r>
            <a:endParaRPr/>
          </a:p>
        </p:txBody>
      </p:sp>
      <p:sp>
        <p:nvSpPr>
          <p:cNvPr id="181" name="Google Shape;181;p18"/>
          <p:cNvSpPr txBox="1"/>
          <p:nvPr>
            <p:ph idx="1" type="body"/>
          </p:nvPr>
        </p:nvSpPr>
        <p:spPr>
          <a:xfrm>
            <a:off x="1297500" y="1328525"/>
            <a:ext cx="4540800" cy="306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Reasons for online meets:</a:t>
            </a:r>
            <a:endParaRPr sz="1600"/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Covid19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Accessibility of group’s </a:t>
            </a:r>
            <a:r>
              <a:rPr lang="en" sz="1600"/>
              <a:t>activities</a:t>
            </a:r>
            <a:r>
              <a:rPr lang="en" sz="1600"/>
              <a:t> from all over Spain/Europe/globe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/>
              <a:t>Reasons for IRL meets:</a:t>
            </a:r>
            <a:endParaRPr sz="1600"/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Vision to establish a strong APLjk community in Spain based in Barcelona.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Cervezas, tapas/pinxos, chupitos !</a:t>
            </a:r>
            <a:endParaRPr sz="1600"/>
          </a:p>
        </p:txBody>
      </p:sp>
      <p:sp>
        <p:nvSpPr>
          <p:cNvPr id="182" name="Google Shape;182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83" name="Google Shape;18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5450" y="393750"/>
            <a:ext cx="3305700" cy="1859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31650" y="2571751"/>
            <a:ext cx="2673290" cy="21052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9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APL: Past</a:t>
            </a:r>
            <a:endParaRPr/>
          </a:p>
        </p:txBody>
      </p:sp>
      <p:sp>
        <p:nvSpPr>
          <p:cNvPr id="190" name="Google Shape;190;p19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K. E. Iverson, A. Falkoff, “A Programming Language”, 1957-1962.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IBM System/360, 1964.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I. P.  Sharp Associates (1964-2005), STSC (1969-2003).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APL2, 1980s.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Dyalog APL, 1981 - today.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A. Whitney, “A”, 1985; “A+”, 1988.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K. E. Iverson, R. Hui, “J”, 1990, E. K. Iverson.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A. Whitney, “K”, 1992 - today.</a:t>
            </a:r>
            <a:endParaRPr/>
          </a:p>
        </p:txBody>
      </p:sp>
      <p:sp>
        <p:nvSpPr>
          <p:cNvPr id="191" name="Google Shape;191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2" name="Google Shape;19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09260" y="273375"/>
            <a:ext cx="1087139" cy="149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82250" y="152400"/>
            <a:ext cx="2690199" cy="215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94937" y="2568325"/>
            <a:ext cx="1389475" cy="18311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082952" y="2513050"/>
            <a:ext cx="1389500" cy="19416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0"/>
          <p:cNvSpPr txBox="1"/>
          <p:nvPr>
            <p:ph type="title"/>
          </p:nvPr>
        </p:nvSpPr>
        <p:spPr>
          <a:xfrm>
            <a:off x="1297500" y="393750"/>
            <a:ext cx="3798900" cy="80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APL: Past</a:t>
            </a:r>
            <a:endParaRPr/>
          </a:p>
        </p:txBody>
      </p:sp>
      <p:sp>
        <p:nvSpPr>
          <p:cNvPr id="201" name="Google Shape;201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2" name="Google Shape;202;p20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3779" y="1444350"/>
            <a:ext cx="1407950" cy="212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0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39229" y="1444350"/>
            <a:ext cx="1407950" cy="2122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584679" y="213800"/>
            <a:ext cx="1407950" cy="21332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2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584680" y="2571750"/>
            <a:ext cx="1407950" cy="21098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2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230129" y="219150"/>
            <a:ext cx="1407950" cy="2122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20">
            <a:hlinkClick r:id="rId10"/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230125" y="2761825"/>
            <a:ext cx="1407950" cy="17296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20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875575" y="213800"/>
            <a:ext cx="1407950" cy="20060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20">
            <a:hlinkClick r:id="rId13"/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6875575" y="2651050"/>
            <a:ext cx="1407950" cy="1951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1"/>
          <p:cNvSpPr txBox="1"/>
          <p:nvPr>
            <p:ph type="title"/>
          </p:nvPr>
        </p:nvSpPr>
        <p:spPr>
          <a:xfrm>
            <a:off x="1297500" y="393750"/>
            <a:ext cx="1737300" cy="60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APL: Past</a:t>
            </a:r>
            <a:endParaRPr/>
          </a:p>
        </p:txBody>
      </p:sp>
      <p:sp>
        <p:nvSpPr>
          <p:cNvPr id="215" name="Google Shape;215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6" name="Google Shape;216;p21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41049" y="1438463"/>
            <a:ext cx="963116" cy="1327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21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5575" y="1449526"/>
            <a:ext cx="1069175" cy="1305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21">
            <a:hlinkClick r:id="rId7"/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95575" y="3040924"/>
            <a:ext cx="1069176" cy="13271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2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788025" y="3038813"/>
            <a:ext cx="1069175" cy="13314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2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280475" y="1449525"/>
            <a:ext cx="853744" cy="130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2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280476" y="3040925"/>
            <a:ext cx="853750" cy="13416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1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610525" y="834050"/>
            <a:ext cx="1234744" cy="193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21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4610525" y="3036230"/>
            <a:ext cx="1203325" cy="190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21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6049950" y="791175"/>
            <a:ext cx="1332967" cy="190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21">
            <a:hlinkClick r:id="rId15"/>
          </p:cNvPr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5975460" y="3019350"/>
            <a:ext cx="1430093" cy="193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21">
            <a:hlinkClick r:id="rId17"/>
          </p:cNvPr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7567150" y="1930375"/>
            <a:ext cx="1430101" cy="190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